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1" r:id="rId4"/>
    <p:sldId id="263" r:id="rId5"/>
    <p:sldId id="264" r:id="rId6"/>
    <p:sldId id="285" r:id="rId7"/>
    <p:sldId id="286" r:id="rId8"/>
    <p:sldId id="287" r:id="rId9"/>
    <p:sldId id="283" r:id="rId10"/>
    <p:sldId id="284" r:id="rId11"/>
    <p:sldId id="265" r:id="rId12"/>
    <p:sldId id="267" r:id="rId13"/>
    <p:sldId id="270" r:id="rId14"/>
    <p:sldId id="281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590CAC0-EA87-88C3-9478-9C9599845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FC964CE-0F6C-CCB2-9243-CCD214D99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naldo@maisvaliaconsultoria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1552" y="932465"/>
            <a:ext cx="6788896" cy="49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6AA62-2F08-3230-3355-8A0DFB42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Fundos Imobiliários: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B513BC7-F3FE-D9F4-66B7-E53B7BC7D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1891553"/>
            <a:ext cx="11331388" cy="47333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C64F1C6-39F6-66CD-C6F3-9199F725FD00}"/>
              </a:ext>
            </a:extLst>
          </p:cNvPr>
          <p:cNvSpPr txBox="1"/>
          <p:nvPr/>
        </p:nvSpPr>
        <p:spPr>
          <a:xfrm>
            <a:off x="4886213" y="5342966"/>
            <a:ext cx="24195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Cotas negociadas na B3</a:t>
            </a:r>
          </a:p>
        </p:txBody>
      </p:sp>
    </p:spTree>
    <p:extLst>
      <p:ext uri="{BB962C8B-B14F-4D97-AF65-F5344CB8AC3E}">
        <p14:creationId xmlns:p14="http://schemas.microsoft.com/office/powerpoint/2010/main" val="24811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BDE3D-8944-3BA9-1D84-22769106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Estratégia sofisticada e liquidez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E2FC24-EF6A-D060-5E4A-D99D2761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825625"/>
            <a:ext cx="11221375" cy="4761606"/>
          </a:xfrm>
        </p:spPr>
        <p:txBody>
          <a:bodyPr>
            <a:normAutofit/>
          </a:bodyPr>
          <a:lstStyle/>
          <a:p>
            <a:r>
              <a:rPr lang="pt-BR" dirty="0"/>
              <a:t>O que parece caracterizar tanto investimentos estruturados quanto investimentos “sofisticados” é a menor liquidez.</a:t>
            </a:r>
          </a:p>
          <a:p>
            <a:r>
              <a:rPr lang="pt-BR" dirty="0"/>
              <a:t>O que é liquidez?</a:t>
            </a:r>
          </a:p>
          <a:p>
            <a:pPr lvl="1"/>
            <a:r>
              <a:rPr lang="pt-BR" dirty="0"/>
              <a:t>Trata-se de medida associada à facilidade ou à rapidez que é esperada para satisfação da pretensão de transferir todos os direitos ou obrigações de um contrato em um ambiente secundário, diferente da distribuição inicial.</a:t>
            </a:r>
          </a:p>
          <a:p>
            <a:r>
              <a:rPr lang="pt-BR" dirty="0"/>
              <a:t>Muitas vezes menciona-se “risco de liquidez”</a:t>
            </a:r>
          </a:p>
          <a:p>
            <a:pPr lvl="1"/>
            <a:r>
              <a:rPr lang="pt-BR" dirty="0"/>
              <a:t>É o risco de os investidores não encontrarem um mercado para os seus títulos, o que pode impedi-los de comprar ou vender quando quiserem. Este é por vezes o caso de produtos de investimento estruturado.</a:t>
            </a:r>
          </a:p>
        </p:txBody>
      </p:sp>
    </p:spTree>
    <p:extLst>
      <p:ext uri="{BB962C8B-B14F-4D97-AF65-F5344CB8AC3E}">
        <p14:creationId xmlns:p14="http://schemas.microsoft.com/office/powerpoint/2010/main" val="24378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7D408-4A63-D546-EB12-0239A7DD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434FD-C499-723B-2D7A-1E8DD2C1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que é liquidez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E91CDB-ED72-A012-EFED-FBDCC9F9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12" y="1529789"/>
            <a:ext cx="11221375" cy="4761606"/>
          </a:xfrm>
        </p:spPr>
        <p:txBody>
          <a:bodyPr>
            <a:normAutofit/>
          </a:bodyPr>
          <a:lstStyle/>
          <a:p>
            <a:r>
              <a:rPr lang="pt-BR" sz="4000" dirty="0"/>
              <a:t>Não acho que ausência de liquidez, em investimentos estruturados, seja um risco.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4000" dirty="0"/>
              <a:t>A condição de liquidez é um parâmetro do investimento e ela é informada na venda.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4000" dirty="0"/>
              <a:t>Risco se remunera com prêmio, liquidez, ou não, é um fato.</a:t>
            </a:r>
          </a:p>
        </p:txBody>
      </p:sp>
    </p:spTree>
    <p:extLst>
      <p:ext uri="{BB962C8B-B14F-4D97-AF65-F5344CB8AC3E}">
        <p14:creationId xmlns:p14="http://schemas.microsoft.com/office/powerpoint/2010/main" val="73235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1F5CB-B7C5-D213-65DC-AFAF2B87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Liquidez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F02609-C9BE-E094-763B-72B854AE7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9" y="1825625"/>
            <a:ext cx="11152095" cy="4351338"/>
          </a:xfrm>
        </p:spPr>
        <p:txBody>
          <a:bodyPr>
            <a:normAutofit/>
          </a:bodyPr>
          <a:lstStyle/>
          <a:p>
            <a:r>
              <a:rPr lang="pt-BR" dirty="0"/>
              <a:t>Investimentos com liquidez restrita podem assegurar prêmios de risco, MAS devem ser avaliados por sua estrutura e perspectiva futura.</a:t>
            </a:r>
          </a:p>
          <a:p>
            <a:r>
              <a:rPr lang="pt-BR" dirty="0"/>
              <a:t>As taxas administrativas se apresentam organicamente mais elevadas, dada a especialidade.</a:t>
            </a:r>
          </a:p>
          <a:p>
            <a:r>
              <a:rPr lang="pt-BR" dirty="0"/>
              <a:t>Os custos de transação se apresentam organicamente mais elevados.</a:t>
            </a:r>
          </a:p>
          <a:p>
            <a:r>
              <a:rPr lang="pt-BR" dirty="0"/>
              <a:t>Investir em ativos com restrição a liquidez, sem uma política de médio prazo de gestão da liquidez expõe a carteira não a “risco de liquidez”, mas, possivelmente, a uma “armadilha” de liquidez.</a:t>
            </a:r>
          </a:p>
        </p:txBody>
      </p:sp>
    </p:spTree>
    <p:extLst>
      <p:ext uri="{BB962C8B-B14F-4D97-AF65-F5344CB8AC3E}">
        <p14:creationId xmlns:p14="http://schemas.microsoft.com/office/powerpoint/2010/main" val="385135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E934-8585-C43F-D5B5-43E7AC69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olhar na análise de Fundos Estruturados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F0D951-A8C7-2626-8C93-3AC8006D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1" y="1891553"/>
            <a:ext cx="11403105" cy="4285410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dirty="0"/>
              <a:t>Não se intimidar pela ciência e a estrutura envolvida</a:t>
            </a:r>
          </a:p>
          <a:p>
            <a:r>
              <a:rPr lang="pt-BR" dirty="0"/>
              <a:t>Ser assertivo nos questionamentos</a:t>
            </a:r>
          </a:p>
          <a:p>
            <a:r>
              <a:rPr lang="pt-BR" dirty="0"/>
              <a:t>Buscar conhecer os ativos objetivos e subjacentes (visita ao projeto)</a:t>
            </a:r>
          </a:p>
          <a:p>
            <a:r>
              <a:rPr lang="pt-BR" dirty="0"/>
              <a:t>Aferir a reputação de gestores e administradoras</a:t>
            </a:r>
          </a:p>
          <a:p>
            <a:r>
              <a:rPr lang="pt-BR" dirty="0"/>
              <a:t>Cogitar produtos similares da mesma Instituição</a:t>
            </a:r>
          </a:p>
          <a:p>
            <a:r>
              <a:rPr lang="pt-BR" dirty="0"/>
              <a:t>Cogitar Instituições similares do mesmo produto</a:t>
            </a:r>
          </a:p>
          <a:p>
            <a:r>
              <a:rPr lang="pt-BR" dirty="0"/>
              <a:t>Atenção redobrada, constante e incansável ao conflito de interesses de todos. Quem são os “sócios”?</a:t>
            </a:r>
          </a:p>
          <a:p>
            <a:r>
              <a:rPr lang="pt-BR" dirty="0"/>
              <a:t>Perguntar sobre a estrutura de remuneração da distribuição das cotas</a:t>
            </a:r>
          </a:p>
          <a:p>
            <a:pPr algn="ctr"/>
            <a:r>
              <a:rPr lang="pt-BR" b="1" i="0" u="sng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Essa é uma análise mais qualitativa do que quantitativa</a:t>
            </a:r>
            <a:r>
              <a:rPr lang="pt-BR" b="0" i="0" dirty="0">
                <a:solidFill>
                  <a:srgbClr val="7A7A7A"/>
                </a:solidFill>
                <a:effectLst/>
                <a:latin typeface="Roboto" panose="02000000000000000000" pitchFamily="2" charset="0"/>
              </a:rPr>
              <a:t>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86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08212" y="1703294"/>
            <a:ext cx="10668000" cy="427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Montserrat" panose="00000500000000000000" pitchFamily="2" charset="0"/>
              </a:rPr>
              <a:t>Obrigado!</a:t>
            </a:r>
            <a:r>
              <a:rPr lang="pt-BR" dirty="0">
                <a:latin typeface="Montserrat" panose="00000500000000000000" pitchFamily="2" charset="0"/>
              </a:rPr>
              <a:t> </a:t>
            </a:r>
          </a:p>
          <a:p>
            <a:endParaRPr lang="pt-BR" dirty="0">
              <a:latin typeface="Montserrat" panose="00000500000000000000" pitchFamily="2" charset="0"/>
            </a:endParaRPr>
          </a:p>
          <a:p>
            <a:r>
              <a:rPr lang="pt-BR" sz="4000" dirty="0">
                <a:latin typeface="Montserrat" panose="00000500000000000000" pitchFamily="2" charset="0"/>
              </a:rPr>
              <a:t>Ronaldo Fonseca</a:t>
            </a:r>
          </a:p>
          <a:p>
            <a:endParaRPr lang="pt-BR" sz="4000" dirty="0">
              <a:latin typeface="Montserrat" panose="00000500000000000000" pitchFamily="2" charset="0"/>
            </a:endParaRPr>
          </a:p>
          <a:p>
            <a:r>
              <a:rPr lang="pt-BR" sz="3900" b="1" dirty="0">
                <a:latin typeface="Montserrat" panose="00000500000000000000" pitchFamily="2" charset="0"/>
                <a:hlinkClick r:id="rId3"/>
              </a:rPr>
              <a:t>ronaldo@maisvaliaconsultoria.com.br</a:t>
            </a:r>
            <a:endParaRPr lang="pt-BR" sz="3900" b="1" dirty="0">
              <a:latin typeface="Montserrat" panose="00000500000000000000" pitchFamily="2" charset="0"/>
            </a:endParaRPr>
          </a:p>
          <a:p>
            <a:endParaRPr lang="pt-BR" sz="4000" dirty="0">
              <a:latin typeface="Montserrat" panose="00000500000000000000" pitchFamily="2" charset="0"/>
            </a:endParaRPr>
          </a:p>
          <a:p>
            <a:r>
              <a:rPr lang="pt-BR" sz="4000" dirty="0">
                <a:latin typeface="Montserrat" panose="00000500000000000000" pitchFamily="2" charset="0"/>
              </a:rPr>
              <a:t>(21) 99739-9777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C6D9D-8D69-59B2-AACD-15052BFB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CONTEÚDO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F0EBAF-9843-0844-2E34-0642FBF5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Estratégias Simples</a:t>
            </a:r>
          </a:p>
          <a:p>
            <a:r>
              <a:rPr lang="pt-BR" dirty="0"/>
              <a:t>Estratégias Estruturadas (Sofisticadas)</a:t>
            </a:r>
          </a:p>
          <a:p>
            <a:r>
              <a:rPr lang="pt-BR" dirty="0"/>
              <a:t>Liquidez</a:t>
            </a:r>
          </a:p>
          <a:p>
            <a:r>
              <a:rPr lang="pt-BR" dirty="0"/>
              <a:t>Como estimar "valor" em ambiente sem liquidez</a:t>
            </a:r>
          </a:p>
          <a:p>
            <a:r>
              <a:rPr lang="pt-BR" dirty="0"/>
              <a:t>O que olhar em fundos estruturados para investir</a:t>
            </a:r>
          </a:p>
        </p:txBody>
      </p:sp>
    </p:spTree>
    <p:extLst>
      <p:ext uri="{BB962C8B-B14F-4D97-AF65-F5344CB8AC3E}">
        <p14:creationId xmlns:p14="http://schemas.microsoft.com/office/powerpoint/2010/main" val="190163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40677-55EA-8C02-1816-DF63AF3D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b="1" dirty="0"/>
              <a:t>Estratégia Simples</a:t>
            </a:r>
            <a:r>
              <a:rPr lang="pt-BR" dirty="0"/>
              <a:t>”: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4646C-CEB3-9E91-B7B4-5EE8B0A8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825625"/>
            <a:ext cx="10941424" cy="4351338"/>
          </a:xfrm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pt-BR" sz="2800" dirty="0">
                <a:latin typeface="Montserrat" panose="00000500000000000000" pitchFamily="2" charset="0"/>
              </a:rPr>
              <a:t>Estratégia “simples” de investimentos</a:t>
            </a:r>
          </a:p>
          <a:p>
            <a:pPr algn="l"/>
            <a:r>
              <a:rPr lang="pt-BR" dirty="0">
                <a:latin typeface="Montserrat" panose="00000500000000000000" pitchFamily="2" charset="0"/>
              </a:rPr>
              <a:t>Foco </a:t>
            </a:r>
            <a:r>
              <a:rPr lang="pt-BR" sz="2800" dirty="0">
                <a:latin typeface="Montserrat" panose="00000500000000000000" pitchFamily="2" charset="0"/>
              </a:rPr>
              <a:t>em prazos de cotização e liquidação D+1...D+ 3....30	</a:t>
            </a:r>
          </a:p>
          <a:p>
            <a:pPr algn="l"/>
            <a:r>
              <a:rPr lang="pt-BR" sz="2800" dirty="0">
                <a:latin typeface="Montserrat" panose="00000500000000000000" pitchFamily="2" charset="0"/>
              </a:rPr>
              <a:t>Estrutura conectada direta ou indiretamente aos mercados monetários (DI, SELIC e derivativos).</a:t>
            </a:r>
          </a:p>
          <a:p>
            <a:pPr marL="0" indent="0" algn="l">
              <a:buNone/>
            </a:pPr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800" dirty="0">
                <a:latin typeface="Montserrat" panose="00000500000000000000" pitchFamily="2" charset="0"/>
              </a:rPr>
              <a:t>Superexposição à taxa de juros leva à oscilação induzida pela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109769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AEBE8B3-8E6E-6D6B-1CC1-8D0105BB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Estratégias Estruturadas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0EF5882-20EF-FBBD-254A-C860373B1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Estratégias “complicadas” ou “sofisticadas” de investimento</a:t>
            </a:r>
          </a:p>
          <a:p>
            <a:r>
              <a:rPr lang="pt-BR" dirty="0"/>
              <a:t>Economia Real</a:t>
            </a:r>
          </a:p>
          <a:p>
            <a:r>
              <a:rPr lang="pt-BR" dirty="0"/>
              <a:t>Participação</a:t>
            </a:r>
            <a:r>
              <a:rPr lang="pt-BR" i="1" dirty="0"/>
              <a:t> (Equity)</a:t>
            </a:r>
            <a:r>
              <a:rPr lang="pt-BR" dirty="0"/>
              <a:t> não padronizado</a:t>
            </a:r>
          </a:p>
          <a:p>
            <a:r>
              <a:rPr lang="pt-BR" dirty="0"/>
              <a:t>Projetos</a:t>
            </a:r>
          </a:p>
          <a:p>
            <a:r>
              <a:rPr lang="pt-BR" dirty="0"/>
              <a:t>Crédito</a:t>
            </a:r>
          </a:p>
          <a:p>
            <a:r>
              <a:rPr lang="pt-BR" dirty="0"/>
              <a:t>Imóveis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5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7440E-0867-FA70-1285-6DDB6AAF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925A2A-708A-53F0-5D2E-CD3BB72A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866"/>
            <a:ext cx="10515600" cy="1325563"/>
          </a:xfrm>
        </p:spPr>
        <p:txBody>
          <a:bodyPr/>
          <a:lstStyle/>
          <a:p>
            <a:r>
              <a:rPr lang="pt-BR" b="1" dirty="0"/>
              <a:t>Estratégia Sofisticada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AACCBF5-F8DC-E224-522D-A6DB3D13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8" y="1178292"/>
            <a:ext cx="10515600" cy="51756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Seção I Da Alocação dos Recursos e da Política de Investimentos</a:t>
            </a:r>
          </a:p>
          <a:p>
            <a:pPr marL="0" indent="0">
              <a:buNone/>
            </a:pPr>
            <a:r>
              <a:rPr lang="pt-BR" dirty="0"/>
              <a:t>Subseção I Da Alocação dos Recursos</a:t>
            </a:r>
          </a:p>
          <a:p>
            <a:pPr marL="0" indent="0">
              <a:buNone/>
            </a:pPr>
            <a:r>
              <a:rPr lang="pt-BR" dirty="0"/>
              <a:t>Art. 2º Observadas as limitações e condições estabelecidas nesta Resolução, os recursos dos regimes próprios de previdência social devem ser alocados nos seguintes segmentos de aplicação:</a:t>
            </a:r>
          </a:p>
          <a:p>
            <a:pPr marL="0" indent="0">
              <a:buNone/>
            </a:pPr>
            <a:r>
              <a:rPr lang="pt-BR" dirty="0"/>
              <a:t>I - renda fixa;</a:t>
            </a:r>
          </a:p>
          <a:p>
            <a:pPr marL="0" indent="0">
              <a:buNone/>
            </a:pPr>
            <a:r>
              <a:rPr lang="pt-BR" dirty="0"/>
              <a:t>II - renda variável;</a:t>
            </a:r>
          </a:p>
          <a:p>
            <a:pPr marL="0" indent="0">
              <a:buNone/>
            </a:pPr>
            <a:r>
              <a:rPr lang="pt-BR" dirty="0"/>
              <a:t>III - investimentos no exterior;</a:t>
            </a:r>
          </a:p>
          <a:p>
            <a:pPr marL="0" indent="0">
              <a:buNone/>
            </a:pPr>
            <a:r>
              <a:rPr lang="pt-BR" b="1" dirty="0"/>
              <a:t>IV - investimentos estruturados;</a:t>
            </a:r>
          </a:p>
          <a:p>
            <a:pPr marL="0" indent="0">
              <a:buNone/>
            </a:pPr>
            <a:r>
              <a:rPr lang="pt-BR" dirty="0"/>
              <a:t>V - fundos imobiliários;</a:t>
            </a:r>
          </a:p>
          <a:p>
            <a:pPr marL="0" indent="0">
              <a:buNone/>
            </a:pPr>
            <a:r>
              <a:rPr lang="pt-BR" dirty="0"/>
              <a:t>VI - empréstimos consignados.</a:t>
            </a:r>
          </a:p>
          <a:p>
            <a:pPr marL="0" indent="0">
              <a:buNone/>
            </a:pPr>
            <a:r>
              <a:rPr lang="pt-BR" dirty="0"/>
              <a:t>§ 1º Para efeito desta Resolução, são considerados investimentos estruturados:</a:t>
            </a:r>
          </a:p>
          <a:p>
            <a:pPr marL="0" indent="0">
              <a:buNone/>
            </a:pPr>
            <a:r>
              <a:rPr lang="pt-BR" b="1" dirty="0"/>
              <a:t>I - fundos de investimento classificados como multimercado;</a:t>
            </a:r>
          </a:p>
          <a:p>
            <a:pPr marL="0" indent="0">
              <a:buNone/>
            </a:pPr>
            <a:r>
              <a:rPr lang="pt-BR" b="1" dirty="0"/>
              <a:t>II - fundos de investimento em participações (FIP); e</a:t>
            </a:r>
          </a:p>
          <a:p>
            <a:pPr marL="0" indent="0">
              <a:buNone/>
            </a:pPr>
            <a:r>
              <a:rPr lang="pt-BR" b="1" dirty="0"/>
              <a:t>III - fundos de investimento classificados como “Ações - Mercado de Acesso”</a:t>
            </a:r>
          </a:p>
        </p:txBody>
      </p:sp>
    </p:spTree>
    <p:extLst>
      <p:ext uri="{BB962C8B-B14F-4D97-AF65-F5344CB8AC3E}">
        <p14:creationId xmlns:p14="http://schemas.microsoft.com/office/powerpoint/2010/main" val="342371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939160-FAEB-3069-CD82-00D6CB71F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8" y="102636"/>
            <a:ext cx="8005665" cy="6690049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320220F3-723E-A9DC-959E-1BAEE06728B2}"/>
              </a:ext>
            </a:extLst>
          </p:cNvPr>
          <p:cNvSpPr/>
          <p:nvPr/>
        </p:nvSpPr>
        <p:spPr>
          <a:xfrm>
            <a:off x="1130310" y="45809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7F98B0A-F4AE-CEE7-C28E-924D6C87204C}"/>
              </a:ext>
            </a:extLst>
          </p:cNvPr>
          <p:cNvSpPr/>
          <p:nvPr/>
        </p:nvSpPr>
        <p:spPr>
          <a:xfrm>
            <a:off x="3344592" y="3428999"/>
            <a:ext cx="978408" cy="336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6B87DCD6-F0F2-56D3-B17C-C557C1F6431B}"/>
              </a:ext>
            </a:extLst>
          </p:cNvPr>
          <p:cNvSpPr/>
          <p:nvPr/>
        </p:nvSpPr>
        <p:spPr>
          <a:xfrm>
            <a:off x="3443203" y="2859741"/>
            <a:ext cx="978408" cy="247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7743DED-63FF-572F-F01D-19070E9064EE}"/>
              </a:ext>
            </a:extLst>
          </p:cNvPr>
          <p:cNvSpPr/>
          <p:nvPr/>
        </p:nvSpPr>
        <p:spPr>
          <a:xfrm>
            <a:off x="1309605" y="5253318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0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CC5AC-D36B-1230-89BF-BB8652C6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Fundo Debêntures Infraestrutura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FFB72F-1DAF-0428-E183-4632CDB0D6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8553" y="1908846"/>
            <a:ext cx="10515600" cy="48675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Debêntures: Conceito e Características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objetivo da emissão de uma deb</a:t>
            </a: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</a:t>
            </a: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nture é </a:t>
            </a:r>
            <a:r>
              <a:rPr lang="pt-P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captação de recursos de m</a:t>
            </a:r>
            <a:r>
              <a:rPr lang="fr-F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P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 e longo prazo para sociedades an</a:t>
            </a: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pt-P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nimas (S.A.) </a:t>
            </a:r>
            <a:r>
              <a:rPr lang="pt-PT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financeiras</a:t>
            </a:r>
            <a:r>
              <a:rPr lang="pt-P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capital aberto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capital fechado.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uma debênture é adquirida, o investidor está “emprestando” dinheiro para a empresa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emissora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8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0F8AB-A44E-EC0B-77FC-E657F34B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93CF3-806B-B958-2419-163B58C0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Fundo Debêntures Infraestrutura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E7198D-387A-6F81-D8F4-34534E4640C5}"/>
              </a:ext>
            </a:extLst>
          </p:cNvPr>
          <p:cNvSpPr txBox="1"/>
          <p:nvPr/>
        </p:nvSpPr>
        <p:spPr>
          <a:xfrm>
            <a:off x="152400" y="2126167"/>
            <a:ext cx="11887199" cy="4366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58495" marR="144145" indent="287655" algn="just">
              <a:lnSpc>
                <a:spcPct val="112000"/>
              </a:lnSpc>
              <a:spcBef>
                <a:spcPts val="865"/>
              </a:spcBef>
              <a:spcAft>
                <a:spcPts val="0"/>
              </a:spcAft>
            </a:pPr>
            <a:r>
              <a:rPr lang="pt-PT" sz="1800" b="1" dirty="0">
                <a:effectLst/>
                <a:latin typeface="Myriad Pro"/>
                <a:ea typeface="Myriad Pro"/>
                <a:cs typeface="Myriad Pro"/>
              </a:rPr>
              <a:t>As debêntures incentivadas, também chamada de debêntures de infraestrutura, foram regulamentadas pela lei 12.431 de 2011 — cuja finalidade era criar um investimento que pudesse aumentar a captação de recursos para setores importantes para a infraestrutura do país. Entre os principais setores estão:</a:t>
            </a:r>
          </a:p>
          <a:p>
            <a:pPr marL="658495" marR="144145" indent="287655" algn="just">
              <a:lnSpc>
                <a:spcPct val="112000"/>
              </a:lnSpc>
              <a:spcBef>
                <a:spcPts val="865"/>
              </a:spcBef>
              <a:spcAft>
                <a:spcPts val="0"/>
              </a:spcAft>
            </a:pPr>
            <a:r>
              <a:rPr lang="pt-PT" sz="1800" b="1" u="sng" dirty="0">
                <a:effectLst/>
                <a:latin typeface="Myriad Pro"/>
                <a:ea typeface="Myriad Pro"/>
                <a:cs typeface="Myriad Pro"/>
              </a:rPr>
              <a:t>Logística;</a:t>
            </a:r>
            <a:r>
              <a:rPr lang="pt-BR" b="1" u="sng" dirty="0">
                <a:latin typeface="Myriad Pro"/>
                <a:ea typeface="Myriad Pro"/>
                <a:cs typeface="Myriad Pro"/>
              </a:rPr>
              <a:t> </a:t>
            </a:r>
            <a:r>
              <a:rPr lang="pt-PT" sz="1800" b="1" u="sng" dirty="0">
                <a:effectLst/>
                <a:latin typeface="Myriad Pro"/>
                <a:ea typeface="Myriad Pro"/>
                <a:cs typeface="Myriad Pro"/>
              </a:rPr>
              <a:t>Aviação civil;</a:t>
            </a:r>
            <a:r>
              <a:rPr lang="pt-BR" b="1" u="sng" dirty="0">
                <a:latin typeface="Myriad Pro"/>
                <a:ea typeface="Myriad Pro"/>
                <a:cs typeface="Myriad Pro"/>
              </a:rPr>
              <a:t> </a:t>
            </a:r>
            <a:r>
              <a:rPr lang="pt-PT" sz="1800" b="1" u="sng" dirty="0">
                <a:effectLst/>
                <a:latin typeface="Myriad Pro"/>
                <a:ea typeface="Myriad Pro"/>
                <a:cs typeface="Myriad Pro"/>
              </a:rPr>
              <a:t>Transporte;</a:t>
            </a:r>
            <a:r>
              <a:rPr lang="pt-BR" b="1" u="sng" dirty="0">
                <a:latin typeface="Myriad Pro"/>
                <a:ea typeface="Myriad Pro"/>
                <a:cs typeface="Myriad Pro"/>
              </a:rPr>
              <a:t> </a:t>
            </a:r>
            <a:r>
              <a:rPr lang="pt-PT" sz="1800" b="1" u="sng" dirty="0">
                <a:effectLst/>
                <a:latin typeface="Myriad Pro"/>
                <a:ea typeface="Myriad Pro"/>
                <a:cs typeface="Myriad Pro"/>
              </a:rPr>
              <a:t>Saneamento básica;</a:t>
            </a:r>
            <a:r>
              <a:rPr lang="pt-BR" b="1" u="sng" dirty="0">
                <a:latin typeface="Myriad Pro"/>
                <a:ea typeface="Myriad Pro"/>
                <a:cs typeface="Myriad Pro"/>
              </a:rPr>
              <a:t> </a:t>
            </a:r>
            <a:r>
              <a:rPr lang="pt-PT" sz="1800" b="1" u="sng" dirty="0">
                <a:effectLst/>
                <a:latin typeface="Myriad Pro"/>
                <a:ea typeface="Myriad Pro"/>
                <a:cs typeface="Myriad Pro"/>
              </a:rPr>
              <a:t>Energias;</a:t>
            </a:r>
            <a:r>
              <a:rPr lang="pt-BR" b="1" u="sng" dirty="0">
                <a:latin typeface="Myriad Pro"/>
                <a:ea typeface="Myriad Pro"/>
                <a:cs typeface="Myriad Pro"/>
              </a:rPr>
              <a:t> </a:t>
            </a:r>
            <a:r>
              <a:rPr lang="pt-PT" sz="1800" b="1" u="sng" dirty="0">
                <a:effectLst/>
                <a:latin typeface="Myriad Pro"/>
                <a:ea typeface="Myriad Pro"/>
                <a:cs typeface="Myriad Pro"/>
              </a:rPr>
              <a:t>Mineração;</a:t>
            </a:r>
            <a:r>
              <a:rPr lang="pt-BR" b="1" u="sng" dirty="0">
                <a:latin typeface="Myriad Pro"/>
                <a:ea typeface="Myriad Pro"/>
                <a:cs typeface="Myriad Pro"/>
              </a:rPr>
              <a:t> </a:t>
            </a:r>
            <a:r>
              <a:rPr lang="pt-PT" sz="1800" b="1" u="sng" dirty="0">
                <a:effectLst/>
                <a:latin typeface="Myriad Pro"/>
                <a:ea typeface="Myriad Pro"/>
                <a:cs typeface="Myriad Pro"/>
              </a:rPr>
              <a:t>Telecomunicações.</a:t>
            </a:r>
          </a:p>
          <a:p>
            <a:pPr marL="658495" marR="144145" indent="287655" algn="just">
              <a:lnSpc>
                <a:spcPct val="112000"/>
              </a:lnSpc>
              <a:spcBef>
                <a:spcPts val="865"/>
              </a:spcBef>
              <a:spcAft>
                <a:spcPts val="0"/>
              </a:spcAft>
            </a:pPr>
            <a:endParaRPr lang="pt-PT" b="1" u="sng" dirty="0">
              <a:latin typeface="Myriad Pro"/>
              <a:ea typeface="Myriad Pro"/>
              <a:cs typeface="Myriad Pro"/>
            </a:endParaRPr>
          </a:p>
          <a:p>
            <a:pPr marL="658495" marR="144145" indent="287655" algn="just">
              <a:lnSpc>
                <a:spcPct val="112000"/>
              </a:lnSpc>
              <a:spcBef>
                <a:spcPts val="865"/>
              </a:spcBef>
              <a:spcAft>
                <a:spcPts val="0"/>
              </a:spcAft>
            </a:pPr>
            <a:r>
              <a:rPr lang="pt-PT" sz="1800" b="1" dirty="0">
                <a:effectLst/>
                <a:latin typeface="Myriad Pro"/>
                <a:ea typeface="Myriad Pro"/>
                <a:cs typeface="Myriad Pro"/>
              </a:rPr>
              <a:t>Debêntures incentivadas são títulos de dívida cuja principal característica é a isenção de Imposto de Renda para os investidores pessoas físicas. Esse benefício é feito em função do objetivo dessa captação de recursos, pois as empresas atuam em infraestrutura.</a:t>
            </a:r>
            <a:endParaRPr lang="pt-BR" sz="1800" b="1" dirty="0">
              <a:effectLst/>
              <a:latin typeface="Myriad Pro"/>
              <a:ea typeface="Myriad Pro"/>
              <a:cs typeface="Myriad Pro"/>
            </a:endParaRPr>
          </a:p>
          <a:p>
            <a:pPr marL="658495" marR="144145" indent="287655" algn="just">
              <a:lnSpc>
                <a:spcPct val="112000"/>
              </a:lnSpc>
              <a:spcBef>
                <a:spcPts val="865"/>
              </a:spcBef>
              <a:spcAft>
                <a:spcPts val="0"/>
              </a:spcAft>
            </a:pPr>
            <a:r>
              <a:rPr lang="pt-PT" sz="1800" b="1" dirty="0">
                <a:effectLst/>
                <a:latin typeface="Myriad Pro"/>
                <a:ea typeface="Myriad Pro"/>
                <a:cs typeface="Myriad Pro"/>
              </a:rPr>
              <a:t>Ou seja, essa é uma forma do governo incentivar investimentos nesse segmento que, afinal, traz benefícios para toda população.</a:t>
            </a:r>
            <a:endParaRPr lang="pt-BR" sz="1800" b="1" dirty="0">
              <a:effectLst/>
              <a:latin typeface="Myriad Pro"/>
              <a:ea typeface="Myriad Pro"/>
              <a:cs typeface="Myriad Pro"/>
            </a:endParaRPr>
          </a:p>
          <a:p>
            <a:pPr marL="658495" marR="144145" indent="287655" algn="just">
              <a:lnSpc>
                <a:spcPct val="112000"/>
              </a:lnSpc>
              <a:spcBef>
                <a:spcPts val="865"/>
              </a:spcBef>
              <a:spcAft>
                <a:spcPts val="0"/>
              </a:spcAft>
            </a:pPr>
            <a:endParaRPr lang="pt-BR" sz="1800" dirty="0">
              <a:effectLst/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707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98D75-EE0F-2404-6912-55DE5E1E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Vamos acrescentar mais algumas </a:t>
            </a:r>
            <a:br>
              <a:rPr lang="pt-BR" sz="3200" b="1" dirty="0"/>
            </a:br>
            <a:r>
              <a:rPr lang="pt-BR" sz="3200" b="1" dirty="0"/>
              <a:t>alternativas de investimentos estruturados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0B9483-3FDE-EBA7-762A-B4248AD00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6" y="1825624"/>
            <a:ext cx="10945906" cy="4915835"/>
          </a:xfrm>
        </p:spPr>
        <p:txBody>
          <a:bodyPr/>
          <a:lstStyle/>
          <a:p>
            <a:r>
              <a:rPr lang="pt-BR" dirty="0"/>
              <a:t>Fundos de Investimentos em Direitos Creditórios - </a:t>
            </a:r>
            <a:r>
              <a:rPr lang="pt-BR" b="1" dirty="0"/>
              <a:t>FIDC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16B6BB-AD7F-C3A1-62FB-691D1641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0" y="2187875"/>
            <a:ext cx="10945905" cy="45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4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799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Myriad Pro</vt:lpstr>
      <vt:lpstr>Roboto</vt:lpstr>
      <vt:lpstr>Tema do Office</vt:lpstr>
      <vt:lpstr>Apresentação do PowerPoint</vt:lpstr>
      <vt:lpstr>CONTEÚDO</vt:lpstr>
      <vt:lpstr>“Estratégia Simples”:</vt:lpstr>
      <vt:lpstr>Estratégias Estruturadas</vt:lpstr>
      <vt:lpstr>Estratégia Sofisticada</vt:lpstr>
      <vt:lpstr>Apresentação do PowerPoint</vt:lpstr>
      <vt:lpstr>Fundo Debêntures Infraestrutura</vt:lpstr>
      <vt:lpstr>Fundo Debêntures Infraestrutura</vt:lpstr>
      <vt:lpstr>Vamos acrescentar mais algumas  alternativas de investimentos estruturados</vt:lpstr>
      <vt:lpstr>Fundos Imobiliários:</vt:lpstr>
      <vt:lpstr>Estratégia sofisticada e liquidez</vt:lpstr>
      <vt:lpstr>O que é liquidez</vt:lpstr>
      <vt:lpstr>Liquidez</vt:lpstr>
      <vt:lpstr>O que olhar na análise de Fundos Estruturados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Ronaldo Borges da Fonseca</cp:lastModifiedBy>
  <cp:revision>10</cp:revision>
  <dcterms:created xsi:type="dcterms:W3CDTF">2022-02-18T18:51:31Z</dcterms:created>
  <dcterms:modified xsi:type="dcterms:W3CDTF">2024-03-07T11:42:17Z</dcterms:modified>
</cp:coreProperties>
</file>